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  <p:sldId id="269" r:id="rId10"/>
    <p:sldId id="270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CRD Microsoft" initials="SM" lastIdx="1" clrIdx="0">
    <p:extLst>
      <p:ext uri="{19B8F6BF-5375-455C-9EA6-DF929625EA0E}">
        <p15:presenceInfo xmlns:p15="http://schemas.microsoft.com/office/powerpoint/2012/main" userId="506d1e4ef7fe97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dirty="0"/>
              <a:t>Projected FY2023 Revenue @</a:t>
            </a:r>
            <a:r>
              <a:rPr lang="en-US" sz="4400" baseline="0" dirty="0"/>
              <a:t> 3rd Quarter</a:t>
            </a:r>
            <a:endParaRPr lang="en-US" sz="4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A4B-473B-B728-83381208F93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A4B-473B-B728-83381208F93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A4B-473B-B728-83381208F93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A4B-473B-B728-83381208F933}"/>
              </c:ext>
            </c:extLst>
          </c:dPt>
          <c:dLbls>
            <c:dLbl>
              <c:idx val="0"/>
              <c:layout>
                <c:manualLayout>
                  <c:x val="-8.4541062801932361E-3"/>
                  <c:y val="0.22765411466542015"/>
                </c:manualLayout>
              </c:layout>
              <c:tx>
                <c:rich>
                  <a:bodyPr/>
                  <a:lstStyle/>
                  <a:p>
                    <a:fld id="{742F7CE9-568F-40E4-B7D6-A763366D08FB}" type="CATEGORYNAME">
                      <a:rPr lang="en-US" sz="2400" b="1"/>
                      <a:pPr/>
                      <a:t>[CATEGORY NAME]</a:t>
                    </a:fld>
                    <a:r>
                      <a:rPr lang="en-US" sz="2400" b="1" baseline="0" dirty="0"/>
                      <a:t>
</a:t>
                    </a:r>
                    <a:fld id="{A69BBB9D-0E90-449B-89AD-21BDCB2E1BAD}" type="PERCENTAGE">
                      <a:rPr lang="en-US" sz="2400" b="1" baseline="0"/>
                      <a:pPr/>
                      <a:t>[PERCENTAGE]</a:t>
                    </a:fld>
                    <a:endParaRPr lang="en-US" sz="2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A4B-473B-B728-83381208F933}"/>
                </c:ext>
              </c:extLst>
            </c:dLbl>
            <c:dLbl>
              <c:idx val="1"/>
              <c:layout>
                <c:manualLayout>
                  <c:x val="-8.7409420289855273E-3"/>
                  <c:y val="6.7128850308895024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baseline="0" dirty="0"/>
                      <a:t>Membership &amp; Fees</a:t>
                    </a:r>
                  </a:p>
                  <a:p>
                    <a:r>
                      <a:rPr lang="en-US" sz="2800" b="1" baseline="0" dirty="0"/>
                      <a:t>$215,000
39%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32824803149602"/>
                      <c:h val="0.2612675707203265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8A4B-473B-B728-83381208F933}"/>
                </c:ext>
              </c:extLst>
            </c:dLbl>
            <c:dLbl>
              <c:idx val="2"/>
              <c:layout>
                <c:manualLayout>
                  <c:x val="-0.11997022637795275"/>
                  <c:y val="0.17163342082239719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baseline="0" dirty="0"/>
                      <a:t>Aquatics &amp; Programs</a:t>
                    </a:r>
                  </a:p>
                  <a:p>
                    <a:r>
                      <a:rPr lang="en-US" sz="2400" b="1" baseline="0" dirty="0"/>
                      <a:t>$45,000
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A4B-473B-B728-83381208F933}"/>
                </c:ext>
              </c:extLst>
            </c:dLbl>
            <c:dLbl>
              <c:idx val="3"/>
              <c:layout>
                <c:manualLayout>
                  <c:x val="0.33027522935779807"/>
                  <c:y val="0.29629629629629628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dirty="0"/>
                      <a:t>Retail &amp; Rentals</a:t>
                    </a:r>
                  </a:p>
                  <a:p>
                    <a:r>
                      <a:rPr lang="en-US" sz="2400" b="1" dirty="0"/>
                      <a:t>$10,000</a:t>
                    </a:r>
                  </a:p>
                  <a:p>
                    <a:r>
                      <a:rPr lang="en-US" sz="2400" b="1" dirty="0"/>
                      <a:t>2%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A4B-473B-B728-83381208F933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Taxes $270,000</c:v>
                </c:pt>
                <c:pt idx="1">
                  <c:v>Memberships &amp; Fees $215,000</c:v>
                </c:pt>
                <c:pt idx="2">
                  <c:v>Aquatics &amp; Programs $45,000</c:v>
                </c:pt>
                <c:pt idx="3">
                  <c:v>Retail &amp; Rentals $10,000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#,##0">
                  <c:v>51</c:v>
                </c:pt>
                <c:pt idx="1">
                  <c:v>38</c:v>
                </c:pt>
                <c:pt idx="2">
                  <c:v>8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4B-473B-B728-83381208F9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8A4B-473B-B728-83381208F93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8A4B-473B-B728-83381208F933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8A4B-473B-B728-83381208F933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8A4B-473B-B728-83381208F933}"/>
              </c:ext>
            </c:extLst>
          </c:dPt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Taxes $270,000</c:v>
                </c:pt>
                <c:pt idx="1">
                  <c:v>Memberships &amp; Fees $215,000</c:v>
                </c:pt>
                <c:pt idx="2">
                  <c:v>Aquatics &amp; Programs $45,000</c:v>
                </c:pt>
                <c:pt idx="3">
                  <c:v>Retail &amp; Rentals $10,000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1-8A4B-473B-B728-83381208F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1">
        <a:lumMod val="75000"/>
        <a:lumOff val="2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 b="1" dirty="0">
                <a:solidFill>
                  <a:schemeClr val="bg1"/>
                </a:solidFill>
              </a:rPr>
              <a:t>Projected</a:t>
            </a:r>
            <a:r>
              <a:rPr lang="en-US" sz="4400" b="1" baseline="0" dirty="0">
                <a:solidFill>
                  <a:schemeClr val="bg1"/>
                </a:solidFill>
              </a:rPr>
              <a:t> FY2023 Expenses @ 3</a:t>
            </a:r>
            <a:r>
              <a:rPr lang="en-US" sz="4400" b="1" baseline="30000" dirty="0">
                <a:solidFill>
                  <a:schemeClr val="bg1"/>
                </a:solidFill>
              </a:rPr>
              <a:t>rd</a:t>
            </a:r>
            <a:r>
              <a:rPr lang="en-US" sz="4400" b="1" baseline="0" dirty="0">
                <a:solidFill>
                  <a:schemeClr val="bg1"/>
                </a:solidFill>
              </a:rPr>
              <a:t> Quarter</a:t>
            </a:r>
            <a:endParaRPr lang="en-US" sz="4400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6690720108932663"/>
          <c:y val="1.1412268188302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9B-4D79-B434-A8673CFE25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E9B-4D79-B434-A8673CFE25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9B-4D79-B434-A8673CFE25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9B-4D79-B434-A8673CFE25AD}"/>
              </c:ext>
            </c:extLst>
          </c:dPt>
          <c:dLbls>
            <c:dLbl>
              <c:idx val="0"/>
              <c:layout>
                <c:manualLayout>
                  <c:x val="2.0728266135848526E-2"/>
                  <c:y val="3.614391951006124E-2"/>
                </c:manualLayout>
              </c:layout>
              <c:tx>
                <c:rich>
                  <a:bodyPr/>
                  <a:lstStyle/>
                  <a:p>
                    <a:fld id="{060FA752-0E03-42AA-AFC1-4D04E25B6703}" type="CATEGORYNAME">
                      <a:rPr lang="en-US" sz="2400" b="1" smtClean="0"/>
                      <a:pPr/>
                      <a:t>[CATEGORY NAME]</a:t>
                    </a:fld>
                    <a:endParaRPr lang="en-US" sz="2400" b="1" dirty="0"/>
                  </a:p>
                  <a:p>
                    <a:r>
                      <a:rPr lang="en-US" sz="2400" b="1" baseline="0" dirty="0"/>
                      <a:t>$405,000</a:t>
                    </a:r>
                  </a:p>
                  <a:p>
                    <a:r>
                      <a:rPr lang="en-US" sz="2400" b="1" baseline="0" dirty="0"/>
                      <a:t> </a:t>
                    </a:r>
                    <a:fld id="{EE09B8D7-1F01-46A4-AB7E-343B37044947}" type="PERCENTAGE">
                      <a:rPr lang="en-US" sz="2400" b="1" baseline="0"/>
                      <a:pPr/>
                      <a:t>[PERCENTAGE]</a:t>
                    </a:fld>
                    <a:endParaRPr lang="en-US" sz="2400" b="1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E9B-4D79-B434-A8673CFE25AD}"/>
                </c:ext>
              </c:extLst>
            </c:dLbl>
            <c:dLbl>
              <c:idx val="1"/>
              <c:layout>
                <c:manualLayout>
                  <c:x val="-8.1849016106081817E-3"/>
                  <c:y val="0.33095577746077026"/>
                </c:manualLayout>
              </c:layout>
              <c:tx>
                <c:rich>
                  <a:bodyPr/>
                  <a:lstStyle/>
                  <a:p>
                    <a:fld id="{A4845B01-B83B-47C3-AE0E-F05C17A88AAD}" type="CATEGORYNAME">
                      <a:rPr lang="en-US" sz="2400" b="1" smtClean="0"/>
                      <a:pPr/>
                      <a:t>[CATEGORY NAME]</a:t>
                    </a:fld>
                    <a:endParaRPr lang="en-US" sz="2400" b="1" dirty="0"/>
                  </a:p>
                  <a:p>
                    <a:r>
                      <a:rPr lang="en-US" sz="2400" b="1" baseline="0" dirty="0"/>
                      <a:t>$148,000
</a:t>
                    </a:r>
                    <a:fld id="{89DAC878-BFFA-40AB-A0E3-1FBB5196C688}" type="PERCENTAGE">
                      <a:rPr lang="en-US" sz="2400" b="1" baseline="0"/>
                      <a:pPr/>
                      <a:t>[PERCENTAGE]</a:t>
                    </a:fld>
                    <a:endParaRPr lang="en-US" sz="2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83979376282143"/>
                      <c:h val="0.2308200134041732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E9B-4D79-B434-A8673CFE25AD}"/>
                </c:ext>
              </c:extLst>
            </c:dLbl>
            <c:dLbl>
              <c:idx val="2"/>
              <c:layout>
                <c:manualLayout>
                  <c:x val="-0.12852642130302011"/>
                  <c:y val="0.16357057451151943"/>
                </c:manualLayout>
              </c:layout>
              <c:tx>
                <c:rich>
                  <a:bodyPr/>
                  <a:lstStyle/>
                  <a:p>
                    <a:fld id="{03AC4347-F049-4B89-80AB-EF78BDAD13CE}" type="CATEGORYNAME">
                      <a:rPr lang="en-US" sz="2400" b="1" baseline="0" smtClean="0"/>
                      <a:pPr/>
                      <a:t>[CATEGORY NAME]</a:t>
                    </a:fld>
                    <a:endParaRPr lang="en-US" sz="2400" b="1" baseline="0" dirty="0"/>
                  </a:p>
                  <a:p>
                    <a:r>
                      <a:rPr lang="en-US" sz="2400" b="1" baseline="0" dirty="0"/>
                      <a:t>$12,000
</a:t>
                    </a:r>
                    <a:fld id="{1C237AA9-4DAD-4E85-9924-98D064115B3D}" type="PERCENTAGE">
                      <a:rPr lang="en-US" sz="2400" b="1" baseline="0"/>
                      <a:pPr/>
                      <a:t>[PERCENTAGE]</a:t>
                    </a:fld>
                    <a:endParaRPr lang="en-US" sz="2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E9B-4D79-B434-A8673CFE25AD}"/>
                </c:ext>
              </c:extLst>
            </c:dLbl>
            <c:dLbl>
              <c:idx val="3"/>
              <c:layout>
                <c:manualLayout>
                  <c:x val="0.36340963151100331"/>
                  <c:y val="0.36329053732762717"/>
                </c:manualLayout>
              </c:layout>
              <c:tx>
                <c:rich>
                  <a:bodyPr/>
                  <a:lstStyle/>
                  <a:p>
                    <a:fld id="{6FFB88E5-7526-4C22-8750-8963D8489646}" type="CATEGORYNAME">
                      <a:rPr lang="en-US" sz="2400" b="1" smtClean="0"/>
                      <a:pPr/>
                      <a:t>[CATEGORY NAME]</a:t>
                    </a:fld>
                    <a:endParaRPr lang="en-US" sz="2400" b="1" dirty="0"/>
                  </a:p>
                  <a:p>
                    <a:r>
                      <a:rPr lang="en-US" sz="2400" b="1" baseline="0" dirty="0"/>
                      <a:t>$25,000
</a:t>
                    </a:r>
                    <a:fld id="{9C3FF471-4C9E-4C2B-9CE0-CB740CB322ED}" type="PERCENTAGE">
                      <a:rPr lang="en-US" sz="2400" b="1" baseline="0"/>
                      <a:pPr/>
                      <a:t>[PERCENTAGE]</a:t>
                    </a:fld>
                    <a:endParaRPr lang="en-US" sz="24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E9B-4D79-B434-A8673CFE25A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Wages &amp; Benefits</c:v>
                </c:pt>
                <c:pt idx="1">
                  <c:v>Facility &amp; Operating</c:v>
                </c:pt>
                <c:pt idx="2">
                  <c:v>Programs</c:v>
                </c:pt>
                <c:pt idx="3">
                  <c:v>Capital Improvements &amp; Repairs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</c:v>
                </c:pt>
                <c:pt idx="1">
                  <c:v>25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9B-4D79-B434-A8673CFE25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tx1">
        <a:lumMod val="75000"/>
        <a:lumOff val="25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/>
              <a:t>Rec</a:t>
            </a:r>
            <a:r>
              <a:rPr lang="en-US" sz="4400" baseline="0"/>
              <a:t>reation District Comparison</a:t>
            </a:r>
            <a:endParaRPr lang="en-US" sz="4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861512102653823E-2"/>
          <c:y val="0.17496031746031745"/>
          <c:w val="0.9126755249343832"/>
          <c:h val="0.7183923884514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Taxes as Percent of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Blaine County Rec District</c:v>
                </c:pt>
                <c:pt idx="1">
                  <c:v>Jerome County Rec District</c:v>
                </c:pt>
                <c:pt idx="2">
                  <c:v>Pinedale, Wy Rec</c:v>
                </c:pt>
                <c:pt idx="3">
                  <c:v>Bend, Or Rec</c:v>
                </c:pt>
                <c:pt idx="4">
                  <c:v>Apex Rec District, CO</c:v>
                </c:pt>
                <c:pt idx="5">
                  <c:v>Herons Glen Rec District</c:v>
                </c:pt>
                <c:pt idx="6">
                  <c:v>SVCRD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43</c:v>
                </c:pt>
                <c:pt idx="1">
                  <c:v>66</c:v>
                </c:pt>
                <c:pt idx="2">
                  <c:v>67</c:v>
                </c:pt>
                <c:pt idx="3">
                  <c:v>55</c:v>
                </c:pt>
                <c:pt idx="4">
                  <c:v>45</c:v>
                </c:pt>
                <c:pt idx="5">
                  <c:v>34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7F-40E2-AFDE-00C17951B5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Wages as Percent of Budget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Blaine County Rec District</c:v>
                </c:pt>
                <c:pt idx="1">
                  <c:v>Jerome County Rec District</c:v>
                </c:pt>
                <c:pt idx="2">
                  <c:v>Pinedale, Wy Rec</c:v>
                </c:pt>
                <c:pt idx="3">
                  <c:v>Bend, Or Rec</c:v>
                </c:pt>
                <c:pt idx="4">
                  <c:v>Apex Rec District, CO</c:v>
                </c:pt>
                <c:pt idx="5">
                  <c:v>Herons Glen Rec District</c:v>
                </c:pt>
                <c:pt idx="6">
                  <c:v>SVCRD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55</c:v>
                </c:pt>
                <c:pt idx="1">
                  <c:v>40</c:v>
                </c:pt>
                <c:pt idx="2">
                  <c:v>67</c:v>
                </c:pt>
                <c:pt idx="3">
                  <c:v>53</c:v>
                </c:pt>
                <c:pt idx="4">
                  <c:v>60</c:v>
                </c:pt>
                <c:pt idx="5">
                  <c:v>37</c:v>
                </c:pt>
                <c:pt idx="6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7F-40E2-AFDE-00C17951B57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Net Income as Percentage of Budget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Blaine County Rec District</c:v>
                </c:pt>
                <c:pt idx="1">
                  <c:v>Jerome County Rec District</c:v>
                </c:pt>
                <c:pt idx="2">
                  <c:v>Pinedale, Wy Rec</c:v>
                </c:pt>
                <c:pt idx="3">
                  <c:v>Bend, Or Rec</c:v>
                </c:pt>
                <c:pt idx="4">
                  <c:v>Apex Rec District, CO</c:v>
                </c:pt>
                <c:pt idx="5">
                  <c:v>Herons Glen Rec District</c:v>
                </c:pt>
                <c:pt idx="6">
                  <c:v>SVCRD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12</c:v>
                </c:pt>
                <c:pt idx="1">
                  <c:v>1</c:v>
                </c:pt>
                <c:pt idx="2">
                  <c:v>0</c:v>
                </c:pt>
                <c:pt idx="3">
                  <c:v>25</c:v>
                </c:pt>
                <c:pt idx="4">
                  <c:v>1</c:v>
                </c:pt>
                <c:pt idx="5">
                  <c:v>-9</c:v>
                </c:pt>
                <c:pt idx="6">
                  <c:v>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7F-40E2-AFDE-00C17951B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85248"/>
        <c:axId val="53982368"/>
      </c:barChart>
      <c:catAx>
        <c:axId val="5398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82368"/>
        <c:crosses val="autoZero"/>
        <c:auto val="1"/>
        <c:lblAlgn val="ctr"/>
        <c:lblOffset val="100"/>
        <c:noMultiLvlLbl val="0"/>
      </c:catAx>
      <c:valAx>
        <c:axId val="53982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8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426345144356951E-2"/>
          <c:y val="0.94567658209390493"/>
          <c:w val="0.81314722769028869"/>
          <c:h val="4.691601049868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200" dirty="0"/>
              <a:t>Expenses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sz="2400" dirty="0"/>
              <a:t>$570,000</a:t>
            </a:r>
          </a:p>
          <a:p>
            <a:pPr>
              <a:defRPr/>
            </a:pPr>
            <a:r>
              <a:rPr lang="en-US" sz="2400" dirty="0"/>
              <a:t>(No</a:t>
            </a:r>
            <a:r>
              <a:rPr lang="en-US" sz="2400" baseline="0" dirty="0"/>
              <a:t> Capital Improvements</a:t>
            </a:r>
          </a:p>
          <a:p>
            <a:pPr>
              <a:defRPr/>
            </a:pPr>
            <a:r>
              <a:rPr lang="en-US" sz="2400" baseline="0" dirty="0"/>
              <a:t>w/Minimum Reserves)</a:t>
            </a:r>
            <a:endParaRPr lang="en-US" sz="2400" dirty="0"/>
          </a:p>
        </c:rich>
      </c:tx>
      <c:layout>
        <c:manualLayout>
          <c:xMode val="edge"/>
          <c:yMode val="edge"/>
          <c:x val="0.6364585948495568"/>
          <c:y val="7.45368436099425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973590413370163"/>
          <c:y val="0.21219628668167506"/>
          <c:w val="0.55797321338550143"/>
          <c:h val="0.620226423143387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Expenses (Required)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A55-41EC-9779-6365E44D202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A55-41EC-9779-6365E44D202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A55-41EC-9779-6365E44D202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A55-41EC-9779-6365E44D202D}"/>
              </c:ext>
            </c:extLst>
          </c:dPt>
          <c:dLbls>
            <c:dLbl>
              <c:idx val="0"/>
              <c:layout>
                <c:manualLayout>
                  <c:x val="-1.1305014178192409E-2"/>
                  <c:y val="8.5839948432497579E-2"/>
                </c:manualLayout>
              </c:layout>
              <c:tx>
                <c:rich>
                  <a:bodyPr/>
                  <a:lstStyle/>
                  <a:p>
                    <a:fld id="{876C2078-51DB-4F48-82D9-78BDA8BA9C16}" type="CATEGORYNAME">
                      <a:rPr lang="en-US" sz="2000" b="1"/>
                      <a:pPr/>
                      <a:t>[CATEGORY NAME]</a:t>
                    </a:fld>
                    <a:r>
                      <a:rPr lang="en-US" sz="1200" b="1" baseline="0" dirty="0"/>
                      <a:t>
</a:t>
                    </a:r>
                    <a:fld id="{8C154F95-A71E-4ED5-BA14-DCA3CBAACF05}" type="PERCENTAGE">
                      <a:rPr lang="en-US" sz="2000" b="1" baseline="0"/>
                      <a:pPr/>
                      <a:t>[PERCENTAGE]</a:t>
                    </a:fld>
                    <a:endParaRPr lang="en-US" sz="12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A55-41EC-9779-6365E44D202D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79EBED-FF8E-4225-A813-1793255848DA}" type="CATEGORYNAME">
                      <a:rPr lang="en-US" sz="2000" b="1"/>
                      <a:pPr>
                        <a:defRPr/>
                      </a:pPr>
                      <a:t>[CATEGORY NAME]</a:t>
                    </a:fld>
                    <a:r>
                      <a:rPr lang="en-US" sz="2000" b="1" baseline="0" dirty="0"/>
                      <a:t>
</a:t>
                    </a:r>
                    <a:fld id="{0C671215-D894-40C2-8C14-7D5ECD76BD79}" type="PERCENTAGE">
                      <a:rPr lang="en-US" sz="2000" b="1" baseline="0"/>
                      <a:pPr>
                        <a:defRPr/>
                      </a:pPr>
                      <a:t>[PERCENTAGE]</a:t>
                    </a:fld>
                    <a:endParaRPr lang="en-US" sz="2000" b="1" baseline="0" dirty="0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303884886729584"/>
                      <c:h val="0.158755257356738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A55-41EC-9779-6365E44D202D}"/>
                </c:ext>
              </c:extLst>
            </c:dLbl>
            <c:dLbl>
              <c:idx val="2"/>
              <c:layout>
                <c:manualLayout>
                  <c:x val="-0.11514977034120735"/>
                  <c:y val="7.7090551181102362E-2"/>
                </c:manualLayout>
              </c:layout>
              <c:tx>
                <c:rich>
                  <a:bodyPr/>
                  <a:lstStyle/>
                  <a:p>
                    <a:fld id="{0EC8A50A-266D-45FA-9F72-C2F80A198ED8}" type="CATEGORYNAME">
                      <a:rPr lang="en-US" sz="2000" b="1"/>
                      <a:pPr/>
                      <a:t>[CATEGORY NAME]</a:t>
                    </a:fld>
                    <a:r>
                      <a:rPr lang="en-US" sz="2000" b="1" baseline="0" dirty="0"/>
                      <a:t>
</a:t>
                    </a:r>
                    <a:fld id="{C810DD13-1477-4D3F-BB4B-D69D068F9C15}" type="PERCENTAGE">
                      <a:rPr lang="en-US" sz="2000" b="1" baseline="0"/>
                      <a:pPr/>
                      <a:t>[PERCENTAGE]</a:t>
                    </a:fld>
                    <a:endParaRPr lang="en-US" sz="20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A55-41EC-9779-6365E44D202D}"/>
                </c:ext>
              </c:extLst>
            </c:dLbl>
            <c:dLbl>
              <c:idx val="3"/>
              <c:layout>
                <c:manualLayout>
                  <c:x val="6.5027617322989756E-2"/>
                  <c:y val="-4.641965805269367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fr-FR" sz="2000" b="1" baseline="0" dirty="0"/>
                      <a:t>Capital Maintenance </a:t>
                    </a:r>
                    <a:r>
                      <a:rPr lang="fr-FR" sz="2000" b="1" baseline="0" dirty="0" err="1"/>
                      <a:t>Reserves</a:t>
                    </a:r>
                    <a:r>
                      <a:rPr lang="fr-FR" sz="2000" b="1" baseline="0" dirty="0"/>
                      <a:t> $35,000
</a:t>
                    </a:r>
                    <a:fld id="{0A7E00F0-562F-4EFC-A7A0-828FDE036AB9}" type="PERCENTAGE">
                      <a:rPr lang="fr-FR" sz="2000" b="1" baseline="0"/>
                      <a:pPr>
                        <a:defRPr/>
                      </a:pPr>
                      <a:t>[PERCENTAGE]</a:t>
                    </a:fld>
                    <a:endParaRPr lang="fr-FR" sz="2000" b="1" baseline="0" dirty="0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1124663713910761"/>
                      <c:h val="0.150350247885680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A55-41EC-9779-6365E44D202D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Wages &amp; Benefits $360,000</c:v>
                </c:pt>
                <c:pt idx="1">
                  <c:v>Facility &amp; Operating $160,000</c:v>
                </c:pt>
                <c:pt idx="2">
                  <c:v>Aquatics &amp; Programs $15,000</c:v>
                </c:pt>
                <c:pt idx="3">
                  <c:v>Capital Maintenance Reserves $40,000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63</c:v>
                </c:pt>
                <c:pt idx="1">
                  <c:v>28</c:v>
                </c:pt>
                <c:pt idx="2">
                  <c:v>2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55-41EC-9779-6365E44D2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200" dirty="0"/>
              <a:t>Expenses</a:t>
            </a:r>
          </a:p>
          <a:p>
            <a:pPr>
              <a:defRPr/>
            </a:pPr>
            <a:r>
              <a:rPr lang="en-US" sz="2400" dirty="0"/>
              <a:t>$570,000</a:t>
            </a:r>
          </a:p>
          <a:p>
            <a:pPr>
              <a:defRPr/>
            </a:pPr>
            <a:r>
              <a:rPr lang="en-US" sz="2400" dirty="0"/>
              <a:t>(With</a:t>
            </a:r>
            <a:r>
              <a:rPr lang="en-US" sz="2400" baseline="0" dirty="0"/>
              <a:t> </a:t>
            </a:r>
            <a:r>
              <a:rPr lang="en-US" sz="2400" dirty="0"/>
              <a:t>Capital Improvements</a:t>
            </a:r>
          </a:p>
          <a:p>
            <a:pPr>
              <a:defRPr/>
            </a:pPr>
            <a:r>
              <a:rPr lang="en-US" sz="2400" dirty="0"/>
              <a:t>&amp; Ideal Reserves)</a:t>
            </a:r>
          </a:p>
        </c:rich>
      </c:tx>
      <c:layout>
        <c:manualLayout>
          <c:xMode val="edge"/>
          <c:yMode val="edge"/>
          <c:x val="0.60365575787401571"/>
          <c:y val="8.994327792359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833264263019755"/>
          <c:y val="0.22428223844282238"/>
          <c:w val="0.54277844601902292"/>
          <c:h val="0.6172619116041151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9E1-4F5F-AE7F-8ECDE9372E6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9E1-4F5F-AE7F-8ECDE9372E6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9E1-4F5F-AE7F-8ECDE9372E6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9E1-4F5F-AE7F-8ECDE9372E6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9E1-4F5F-AE7F-8ECDE9372E6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BC2DC0F-6E25-42AF-81A7-DD83CE186943}" type="CATEGORYNAME">
                      <a:rPr lang="en-US" sz="2000" b="1"/>
                      <a:pPr/>
                      <a:t>[CATEGORY NAME]</a:t>
                    </a:fld>
                    <a:r>
                      <a:rPr lang="en-US" sz="2000" b="1" baseline="0" dirty="0"/>
                      <a:t>
</a:t>
                    </a:r>
                    <a:fld id="{980ABE31-636A-4B37-8AFB-8CF1244731FD}" type="PERCENTAGE">
                      <a:rPr lang="en-US" sz="2000" b="1" baseline="0"/>
                      <a:pPr/>
                      <a:t>[PERCENTAGE]</a:t>
                    </a:fld>
                    <a:endParaRPr lang="en-US" sz="2000" b="1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9E1-4F5F-AE7F-8ECDE9372E6D}"/>
                </c:ext>
              </c:extLst>
            </c:dLbl>
            <c:dLbl>
              <c:idx val="1"/>
              <c:layout>
                <c:manualLayout>
                  <c:x val="-6.2500000000000003E-3"/>
                  <c:y val="6.6666666666666527E-2"/>
                </c:manualLayout>
              </c:layout>
              <c:tx>
                <c:rich>
                  <a:bodyPr/>
                  <a:lstStyle/>
                  <a:p>
                    <a:fld id="{4D5AD6AF-44FA-4ED6-99EA-F6AE433762AE}" type="CATEGORYNAME">
                      <a:rPr lang="en-US" sz="2000" b="1"/>
                      <a:pPr/>
                      <a:t>[CATEGORY NAME]</a:t>
                    </a:fld>
                    <a:r>
                      <a:rPr lang="en-US" sz="2000" b="1" baseline="0" dirty="0"/>
                      <a:t>
</a:t>
                    </a:r>
                    <a:fld id="{8545DF86-3B0E-4AB4-A739-477457F10B4A}" type="PERCENTAGE">
                      <a:rPr lang="en-US" sz="2000" b="1" baseline="0"/>
                      <a:pPr/>
                      <a:t>[PERCENTAGE]</a:t>
                    </a:fld>
                    <a:endParaRPr lang="en-US" sz="20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9E1-4F5F-AE7F-8ECDE9372E6D}"/>
                </c:ext>
              </c:extLst>
            </c:dLbl>
            <c:dLbl>
              <c:idx val="2"/>
              <c:layout>
                <c:manualLayout>
                  <c:x val="-8.1132299868766411E-2"/>
                  <c:y val="0.15901589384660245"/>
                </c:manualLayout>
              </c:layout>
              <c:tx>
                <c:rich>
                  <a:bodyPr/>
                  <a:lstStyle/>
                  <a:p>
                    <a:fld id="{73F303CD-F865-4961-A185-4994154DD5E1}" type="CATEGORYNAME">
                      <a:rPr lang="en-US" sz="2000" b="1"/>
                      <a:pPr/>
                      <a:t>[CATEGORY NAME]</a:t>
                    </a:fld>
                    <a:r>
                      <a:rPr lang="en-US" b="1" baseline="0" dirty="0"/>
                      <a:t>
</a:t>
                    </a:r>
                    <a:fld id="{8F326526-218F-417A-AC87-AF52BB44402C}" type="PERCENTAGE">
                      <a:rPr lang="en-US" sz="2000" b="1" baseline="0"/>
                      <a:pPr/>
                      <a:t>[PERCENTAGE]</a:t>
                    </a:fld>
                    <a:endParaRPr lang="en-US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9E1-4F5F-AE7F-8ECDE9372E6D}"/>
                </c:ext>
              </c:extLst>
            </c:dLbl>
            <c:dLbl>
              <c:idx val="3"/>
              <c:layout>
                <c:manualLayout>
                  <c:x val="-0.13177829724409448"/>
                  <c:y val="4.662066200058326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18E7068-6DA7-4FAA-A6A8-9222ECA9A667}" type="CATEGORYNAME">
                      <a:rPr lang="fr-FR" sz="2000" b="1"/>
                      <a:pPr>
                        <a:defRPr sz="1200"/>
                      </a:pPr>
                      <a:t>[CATEGORY NAME]</a:t>
                    </a:fld>
                    <a:r>
                      <a:rPr lang="fr-FR" sz="2000" b="1" baseline="0" dirty="0"/>
                      <a:t>
</a:t>
                    </a:r>
                    <a:fld id="{A70581CF-0CEF-460F-B82C-E6B3833F8210}" type="PERCENTAGE">
                      <a:rPr lang="fr-FR" sz="2000" b="1" baseline="0"/>
                      <a:pPr>
                        <a:defRPr sz="1200"/>
                      </a:pPr>
                      <a:t>[PERCENTAGE]</a:t>
                    </a:fld>
                    <a:endParaRPr lang="fr-FR" sz="2000" b="1" baseline="0" dirty="0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3534243713757"/>
                      <c:h val="0.216859398049696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9E1-4F5F-AE7F-8ECDE9372E6D}"/>
                </c:ext>
              </c:extLst>
            </c:dLbl>
            <c:dLbl>
              <c:idx val="4"/>
              <c:layout>
                <c:manualLayout>
                  <c:x val="-4.9208386820710312E-2"/>
                  <c:y val="-4.1362530413625302E-2"/>
                </c:manualLayout>
              </c:layout>
              <c:tx>
                <c:rich>
                  <a:bodyPr/>
                  <a:lstStyle/>
                  <a:p>
                    <a:fld id="{E28DD07A-D4F8-4B1D-8846-853D360D0972}" type="CATEGORYNAME">
                      <a:rPr lang="en-US" sz="2000" b="1"/>
                      <a:pPr/>
                      <a:t>[CATEGORY NAME]</a:t>
                    </a:fld>
                    <a:r>
                      <a:rPr lang="en-US" sz="2000" b="1" baseline="0" dirty="0"/>
                      <a:t>
</a:t>
                    </a:r>
                    <a:fld id="{F52FF88F-7928-4BF5-967C-AC9529199715}" type="PERCENTAGE">
                      <a:rPr lang="en-US" sz="2000" b="1" baseline="0"/>
                      <a:pPr/>
                      <a:t>[PERCENTAGE]</a:t>
                    </a:fld>
                    <a:endParaRPr lang="en-US" sz="20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9E1-4F5F-AE7F-8ECDE9372E6D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Wages &amp; Benefits $320,000</c:v>
                </c:pt>
                <c:pt idx="1">
                  <c:v>Facility &amp; Operating $160,000</c:v>
                </c:pt>
                <c:pt idx="2">
                  <c:v>Aquatics &amp; Programs $15,000</c:v>
                </c:pt>
                <c:pt idx="3">
                  <c:v>Capital Maintenance Reserves $50,000</c:v>
                </c:pt>
                <c:pt idx="4">
                  <c:v>Capital Improvement $25,000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</c:v>
                </c:pt>
                <c:pt idx="1">
                  <c:v>29</c:v>
                </c:pt>
                <c:pt idx="2">
                  <c:v>2</c:v>
                </c:pt>
                <c:pt idx="3">
                  <c:v>9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E1-4F5F-AE7F-8ECDE9372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3600" dirty="0"/>
              <a:t>Wages &amp; Benefits</a:t>
            </a:r>
          </a:p>
          <a:p>
            <a:pPr>
              <a:defRPr/>
            </a:pPr>
            <a:r>
              <a:rPr lang="en-US" sz="3600" dirty="0"/>
              <a:t>$360,000</a:t>
            </a:r>
          </a:p>
        </c:rich>
      </c:tx>
      <c:layout>
        <c:manualLayout>
          <c:xMode val="edge"/>
          <c:yMode val="edge"/>
          <c:x val="0.50581836497854038"/>
          <c:y val="5.26316710411198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A32-4077-B2F9-58850096B4D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A32-4077-B2F9-58850096B4D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A32-4077-B2F9-58850096B4D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A32-4077-B2F9-58850096B4D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A32-4077-B2F9-58850096B4D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A32-4077-B2F9-58850096B4D6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A32-4077-B2F9-58850096B4D6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A32-4077-B2F9-58850096B4D6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FA32-4077-B2F9-58850096B4D6}"/>
              </c:ext>
            </c:extLst>
          </c:dPt>
          <c:dLbls>
            <c:dLbl>
              <c:idx val="0"/>
              <c:layout>
                <c:manualLayout>
                  <c:x val="7.0637039014191022E-2"/>
                  <c:y val="4.8129204136368203E-2"/>
                </c:manualLayout>
              </c:layout>
              <c:tx>
                <c:rich>
                  <a:bodyPr/>
                  <a:lstStyle/>
                  <a:p>
                    <a:fld id="{D46F5EED-F850-403C-B297-6F99EDD0BD96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C8BE5464-0D20-4F06-8BE2-9DFC57325332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A32-4077-B2F9-58850096B4D6}"/>
                </c:ext>
              </c:extLst>
            </c:dLbl>
            <c:dLbl>
              <c:idx val="1"/>
              <c:layout>
                <c:manualLayout>
                  <c:x val="2.5000002050524949E-2"/>
                  <c:y val="6.7900450176106624E-17"/>
                </c:manualLayout>
              </c:layout>
              <c:tx>
                <c:rich>
                  <a:bodyPr/>
                  <a:lstStyle/>
                  <a:p>
                    <a:fld id="{7EFEC9DD-A3CC-46A1-860C-B5C7B006023D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8075B686-2F67-4E34-95E9-EED7598842B6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A32-4077-B2F9-58850096B4D6}"/>
                </c:ext>
              </c:extLst>
            </c:dLbl>
            <c:dLbl>
              <c:idx val="2"/>
              <c:layout>
                <c:manualLayout>
                  <c:x val="0.10713780406314009"/>
                  <c:y val="-7.5045494313210989E-2"/>
                </c:manualLayout>
              </c:layout>
              <c:tx>
                <c:rich>
                  <a:bodyPr/>
                  <a:lstStyle/>
                  <a:p>
                    <a:r>
                      <a:rPr lang="pt-BR" sz="1800" b="1" baseline="0" dirty="0"/>
                      <a:t>Program &amp; Aquatic Director</a:t>
                    </a:r>
                  </a:p>
                  <a:p>
                    <a:r>
                      <a:rPr lang="pt-BR" sz="1800" b="1" baseline="0" dirty="0"/>
                      <a:t>$55,00 </a:t>
                    </a:r>
                  </a:p>
                  <a:p>
                    <a:r>
                      <a:rPr lang="pt-BR" sz="1800" b="1" baseline="0" dirty="0"/>
                      <a:t>15%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A32-4077-B2F9-58850096B4D6}"/>
                </c:ext>
              </c:extLst>
            </c:dLbl>
            <c:dLbl>
              <c:idx val="3"/>
              <c:layout>
                <c:manualLayout>
                  <c:x val="-6.8750005638944012E-2"/>
                  <c:y val="-8.5185185185185183E-2"/>
                </c:manualLayout>
              </c:layout>
              <c:tx>
                <c:rich>
                  <a:bodyPr/>
                  <a:lstStyle/>
                  <a:p>
                    <a:fld id="{1AE50A29-3506-4E93-A1DA-6B0264114535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1EA4F8D5-216E-4E68-AE7E-090DC79BE27D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A32-4077-B2F9-58850096B4D6}"/>
                </c:ext>
              </c:extLst>
            </c:dLbl>
            <c:dLbl>
              <c:idx val="4"/>
              <c:layout>
                <c:manualLayout>
                  <c:x val="-2.9166669058945972E-2"/>
                  <c:y val="1.1111111111111112E-2"/>
                </c:manualLayout>
              </c:layout>
              <c:tx>
                <c:rich>
                  <a:bodyPr/>
                  <a:lstStyle/>
                  <a:p>
                    <a:fld id="{CBD20A5E-B893-4350-8287-9CDEC3C72F3D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E1D0FCC9-5713-4DB6-AEE0-4EA6F24E2D26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A32-4077-B2F9-58850096B4D6}"/>
                </c:ext>
              </c:extLst>
            </c:dLbl>
            <c:dLbl>
              <c:idx val="5"/>
              <c:layout>
                <c:manualLayout>
                  <c:x val="-7.7430534566152773E-2"/>
                  <c:y val="0.13869393409157182"/>
                </c:manualLayout>
              </c:layout>
              <c:tx>
                <c:rich>
                  <a:bodyPr/>
                  <a:lstStyle/>
                  <a:p>
                    <a:fld id="{78898EBB-D857-427C-B57C-7F20AA834D79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903E692E-A69B-45EA-A3A4-484F920D5ADC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A32-4077-B2F9-58850096B4D6}"/>
                </c:ext>
              </c:extLst>
            </c:dLbl>
            <c:dLbl>
              <c:idx val="6"/>
              <c:layout>
                <c:manualLayout>
                  <c:x val="-0.12393160465318281"/>
                  <c:y val="8.0075240594925629E-2"/>
                </c:manualLayout>
              </c:layout>
              <c:tx>
                <c:rich>
                  <a:bodyPr/>
                  <a:lstStyle/>
                  <a:p>
                    <a:fld id="{02619481-D23E-4A0A-9181-45E1E38A520B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91D3A23B-98FB-4CDF-A555-1FB13E7A4C92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A32-4077-B2F9-58850096B4D6}"/>
                </c:ext>
              </c:extLst>
            </c:dLbl>
            <c:dLbl>
              <c:idx val="7"/>
              <c:layout>
                <c:manualLayout>
                  <c:x val="-0.15716946827177397"/>
                  <c:y val="-8.433216681248178E-3"/>
                </c:manualLayout>
              </c:layout>
              <c:tx>
                <c:rich>
                  <a:bodyPr/>
                  <a:lstStyle/>
                  <a:p>
                    <a:fld id="{ECA7738C-AD8D-477B-85B8-F98B28A5A1EC}" type="CATEGORYNAME">
                      <a:rPr lang="en-US" sz="1800" b="1"/>
                      <a:pPr/>
                      <a:t>[CATEGORY NAME]</a:t>
                    </a:fld>
                    <a:r>
                      <a:rPr lang="en-US" b="1" baseline="0" dirty="0"/>
                      <a:t>
</a:t>
                    </a:r>
                    <a:fld id="{C081DAE7-ADE3-4A7C-B5BC-3847333B4E51}" type="PERCENTAGE">
                      <a:rPr lang="en-US" sz="1800" b="1" baseline="0"/>
                      <a:pPr/>
                      <a:t>[PERCENTAGE]</a:t>
                    </a:fld>
                    <a:endParaRPr lang="en-US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A32-4077-B2F9-58850096B4D6}"/>
                </c:ext>
              </c:extLst>
            </c:dLbl>
            <c:dLbl>
              <c:idx val="8"/>
              <c:layout>
                <c:manualLayout>
                  <c:x val="-4.2735042735042778E-2"/>
                  <c:y val="-4.7619047619047623E-2"/>
                </c:manualLayout>
              </c:layout>
              <c:tx>
                <c:rich>
                  <a:bodyPr/>
                  <a:lstStyle/>
                  <a:p>
                    <a:fld id="{2BEBB1C4-C897-4317-877D-3B26E3AA46AE}" type="CATEGORYNAME">
                      <a:rPr lang="en-US" sz="1800" b="1"/>
                      <a:pPr/>
                      <a:t>[CATEGORY NAME]</a:t>
                    </a:fld>
                    <a:r>
                      <a:rPr lang="en-US" sz="1800" b="1" baseline="0" dirty="0"/>
                      <a:t>
</a:t>
                    </a:r>
                    <a:fld id="{A0464654-8D82-4953-ABBB-553BDE96C11A}" type="PERCENTAGE">
                      <a:rPr lang="en-US" sz="1800" b="1" baseline="0"/>
                      <a:pPr/>
                      <a:t>[PERCENTAGE]</a:t>
                    </a:fld>
                    <a:endParaRPr lang="en-US" sz="1800" b="1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FA32-4077-B2F9-58850096B4D6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Sheet1!$A$2:$A$10</c:f>
              <c:strCache>
                <c:ptCount val="9"/>
                <c:pt idx="0">
                  <c:v>Manager $70,000</c:v>
                </c:pt>
                <c:pt idx="1">
                  <c:v>Assistant Manager $55,000</c:v>
                </c:pt>
                <c:pt idx="2">
                  <c:v>Aquatic Director $55,000</c:v>
                </c:pt>
                <c:pt idx="3">
                  <c:v>Head of Maintenance $55,000</c:v>
                </c:pt>
                <c:pt idx="4">
                  <c:v>Front Desk $65,000</c:v>
                </c:pt>
                <c:pt idx="5">
                  <c:v>Group Fitness $15,000</c:v>
                </c:pt>
                <c:pt idx="6">
                  <c:v>Lifeguards $15,000</c:v>
                </c:pt>
                <c:pt idx="7">
                  <c:v>Swim Instructors $6,000</c:v>
                </c:pt>
                <c:pt idx="8">
                  <c:v>Housekeeping $24,000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18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A32-4077-B2F9-58850096B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0.66586</cdr:x>
      <cdr:y>0.14988</cdr:y>
    </cdr:from>
    <cdr:to>
      <cdr:x>1</cdr:x>
      <cdr:y>0.30494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6913125" y="1027906"/>
          <a:ext cx="3469125" cy="106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5400" b="1" dirty="0">
              <a:solidFill>
                <a:schemeClr val="bg1"/>
              </a:solidFill>
            </a:rPr>
            <a:t>$540,000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0.70534</cdr:x>
      <cdr:y>0.18091</cdr:y>
    </cdr:from>
    <cdr:to>
      <cdr:x>1</cdr:x>
      <cdr:y>0.31215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67AB2B4-1C9D-DE82-D5EF-56AC9C597E1D}"/>
            </a:ext>
          </a:extLst>
        </cdr:cNvPr>
        <cdr:cNvSpPr txBox="1"/>
      </cdr:nvSpPr>
      <cdr:spPr>
        <a:xfrm xmlns:a="http://schemas.openxmlformats.org/drawingml/2006/main">
          <a:off x="8599546" y="1240662"/>
          <a:ext cx="3592452" cy="900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4400" b="1" dirty="0">
              <a:solidFill>
                <a:schemeClr val="bg1"/>
              </a:solidFill>
            </a:rPr>
            <a:t>$590,000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21F2-C1B8-A5ED-32B9-8A4B11DDB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43ECF-9FC7-EEE7-08CA-28B631E9A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02CF0-EBB8-AB79-6D19-D7A4B471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37291-FBA6-964B-1A0A-3F061C9D6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09A8E-D18A-3E77-4252-4375E495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DE150-F3B4-F261-0798-43B4B056D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BF0CF-92A1-6039-0D79-0C40ECD72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B89A-3EEC-BAF7-0CA5-878B9B694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ECAF8-820B-DF43-9C17-D82C7286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72A71-0241-5DBB-7F3C-8A6DB871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7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0F385D-AAE5-D2BE-D5FF-DDF41B7C9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28989-F37B-2475-C5D2-78B7CEE6F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29EA2-8097-DE6E-6F63-E68DA2743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6A13-C55E-CE02-E72C-5FF926F02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2F51E-260D-71F8-64A8-E0715FDA2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1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8BEF1-F595-89B7-9157-957B83F8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30F37-2C20-F716-E62C-4F925D4F6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F12E2-D343-BF06-ADC3-AAD91FEE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48C68-60D6-5899-8701-5844C0D5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3EDF6-6D92-8B62-1A55-BA34596DD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9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E084-E25B-4CD5-925D-7483CA14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25369-4A24-E902-601B-F4F318982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22E66-7A96-74EC-C40E-90B16732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8390-670D-7C9E-5B9C-A9AA68C4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13077-3EB2-55F3-5456-C50046104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2FFB-0EB8-CFC5-060E-94DA2EFB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B0B69-26AB-BCD5-1877-853A67401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545E9-CF2A-450C-6EA9-7796734F9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7BE61-AD18-A391-4B5C-5A08CD36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7FC65-AC67-0C0C-9F09-34E06F8A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2EBE0-8D9A-81D3-8C46-FE04387E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3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69208-1F2E-CD49-B1CC-376405BD4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3F45F-E80E-08E4-4A98-3AE240D4F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B40D9-DF8A-4689-614D-899029528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ACE8C-DD9F-C3B7-4DDF-7C327450F6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00649B-5B1B-9062-0020-FAC9F03D8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64689-FB89-4860-ABD1-50C83E3C9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5BE546-DEB0-8244-2E99-573DE967F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3B350-EBF3-87E5-ABF2-B74642E04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7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F561A-9FBD-2D9F-5561-52FDF39D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70CBB-9DC6-56C1-0551-7699258F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DB2332-9F6E-AA5C-ECE0-1C9E2703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06FEB-B8F3-7F63-B85C-F3F9DE309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B3172-6507-8552-7F5A-AA0889F9A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106954-AF37-CF4B-DCF8-3BBA98B7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4201F-D50C-5202-523A-6B9922D93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9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3CC3B-8C47-C32F-7ED0-FA8FB9B0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3CE70-BDE4-4DD3-DEFF-D8BEB4DC6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04F09-02BD-B076-ADEA-9C2F2850F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5649E-6308-DF19-9134-D7CE40EE4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F0008-DFF5-C6A0-FB3C-BEFA5240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0D06-0760-A1D3-AA80-4AD7792F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0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BCC57-E4C1-D895-384B-28895061F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9EF0CB-B739-2880-462E-33D3C012B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9A4EB-9AF1-6573-2BC8-69439D14D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E8BF-F4FB-9981-7094-3126D0F0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3A7E0-2390-601D-02FA-0A56C868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2AEE9-8E97-0C58-0432-B6470414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7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120E5A-D674-51FD-F685-CB6FF1B2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6CB81-6691-477C-7120-567FA77B8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86DD2-71BE-9E08-8ED2-35EF5F165C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CA54A-27EC-4275-B61A-642F3CDB07D7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E62D5-FFA2-962B-CAE5-7F2837D0D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88345-89E6-1168-07D3-4E0291C2BE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BD826-94D0-42AF-880C-00044C2E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7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wimming-pool-texture-background-116644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fireworks-41565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3839D-DF71-BD3F-054F-5BAF55BCF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02038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sz="8000" b="1" dirty="0"/>
            </a:br>
            <a:br>
              <a:rPr lang="en-US" sz="8000" b="1" dirty="0"/>
            </a:br>
            <a:br>
              <a:rPr lang="en-US" sz="8000" b="1" dirty="0"/>
            </a:br>
            <a:br>
              <a:rPr lang="en-US" sz="8000" b="1" dirty="0"/>
            </a:br>
            <a:br>
              <a:rPr lang="en-US" sz="8000" b="1" dirty="0"/>
            </a:br>
            <a:r>
              <a:rPr lang="en-US" sz="8000" b="1" dirty="0">
                <a:latin typeface="+mn-lt"/>
              </a:rPr>
              <a:t>The Southern Valley County Recreation District</a:t>
            </a:r>
            <a:br>
              <a:rPr lang="en-US" sz="8000" b="1" dirty="0">
                <a:latin typeface="+mn-lt"/>
              </a:rPr>
            </a:br>
            <a:r>
              <a:rPr lang="en-US" sz="8000" b="1" dirty="0">
                <a:latin typeface="+mn-lt"/>
              </a:rPr>
              <a:t>3</a:t>
            </a:r>
            <a:r>
              <a:rPr lang="en-US" sz="8000" b="1" baseline="30000" dirty="0">
                <a:latin typeface="+mn-lt"/>
              </a:rPr>
              <a:t>rd</a:t>
            </a:r>
            <a:r>
              <a:rPr lang="en-US" sz="8000" b="1" dirty="0">
                <a:latin typeface="+mn-lt"/>
              </a:rPr>
              <a:t> Quarter Financial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E4723-6771-5F4B-7E01-7BDBCE6CF8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562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1A903-8DD5-044D-7B68-99DCE72F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9ADEBE1-1D0E-88A3-796A-6A1E44F57F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5525" y="243433"/>
            <a:ext cx="7600949" cy="637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42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52777-D2AF-3EBD-E220-BC8D7E4BF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8ED791-5250-2580-D1D0-123FA4150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26451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677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E997-BF61-2964-FE50-6FBDC08E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7C215F-177C-2DF8-283D-5704E2C120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5437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933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5EFC3-D2A8-56E4-258F-60142BA8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74CCA0-6CCE-3A92-E9CE-CCFC22CE60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76351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9691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33EA-75E8-3077-F90A-4C25D540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6CD5C-55EE-E180-0F83-C36A3A197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Increase Revenue</a:t>
            </a:r>
          </a:p>
          <a:p>
            <a:pPr lvl="1"/>
            <a:r>
              <a:rPr lang="en-US" sz="2800" dirty="0"/>
              <a:t>Increasing revenue through programming is historically and peer guided as not an effective method to increase a budget in a publicly funded recreation district.</a:t>
            </a:r>
          </a:p>
          <a:p>
            <a:pPr lvl="1"/>
            <a:r>
              <a:rPr lang="en-US" sz="2800" dirty="0"/>
              <a:t>Reliable revenue streams from more annual memberships could be effective. Consider population and capacity of facility.</a:t>
            </a:r>
          </a:p>
          <a:p>
            <a:pPr lvl="1"/>
            <a:r>
              <a:rPr lang="en-US" sz="2800" dirty="0"/>
              <a:t>Restructure the Taxing district. </a:t>
            </a:r>
          </a:p>
          <a:p>
            <a:pPr lvl="2"/>
            <a:r>
              <a:rPr lang="en-US" sz="2800" dirty="0"/>
              <a:t>Move from a flat rate to a value based tax?</a:t>
            </a:r>
          </a:p>
          <a:p>
            <a:pPr lvl="2"/>
            <a:r>
              <a:rPr lang="en-US" sz="2800" dirty="0"/>
              <a:t>Increase size of tax district?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47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5FDBB-DF06-57FB-D494-3AE66467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F746E-CFE3-4FEF-47DE-92F3BDAF5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b="1" dirty="0"/>
              <a:t>Decrease Expenditures</a:t>
            </a:r>
          </a:p>
          <a:p>
            <a:pPr lvl="1"/>
            <a:r>
              <a:rPr lang="en-US" sz="2800" dirty="0"/>
              <a:t>Reduction in programming offered.</a:t>
            </a:r>
          </a:p>
          <a:p>
            <a:pPr lvl="2"/>
            <a:r>
              <a:rPr lang="en-US" sz="2800" dirty="0"/>
              <a:t>Requires cuts to personnel as wages are the largest expense.</a:t>
            </a:r>
          </a:p>
          <a:p>
            <a:pPr lvl="2"/>
            <a:r>
              <a:rPr lang="en-US" sz="2800" dirty="0"/>
              <a:t>Move to a complete volunteer based programming?</a:t>
            </a:r>
          </a:p>
          <a:p>
            <a:pPr lvl="1"/>
            <a:r>
              <a:rPr lang="en-US" sz="2800" dirty="0"/>
              <a:t>Very little room to cut expenses for facility and operational costs.</a:t>
            </a:r>
          </a:p>
          <a:p>
            <a:pPr lvl="2"/>
            <a:r>
              <a:rPr lang="en-US" sz="2800" dirty="0"/>
              <a:t>Skyrocketing costs of chemicals, utilities, energy, insurance, &amp; professional services has taken a toll on the budget. The cost of doing business is higher than it was two years ago. </a:t>
            </a:r>
          </a:p>
          <a:p>
            <a:pPr lvl="2"/>
            <a:r>
              <a:rPr lang="en-US" sz="2800" dirty="0"/>
              <a:t>Facility is 7 years old, maintenance will become a greater expense.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0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70D4F-5064-113C-5206-06E77CBA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+mn-lt"/>
              </a:rPr>
              <a:t>Current Assets For July 7</a:t>
            </a:r>
            <a:r>
              <a:rPr lang="en-US" sz="5400" b="1" baseline="30000" dirty="0">
                <a:solidFill>
                  <a:schemeClr val="bg1"/>
                </a:solidFill>
                <a:latin typeface="+mn-lt"/>
              </a:rPr>
              <a:t>th</a:t>
            </a:r>
            <a:r>
              <a:rPr lang="en-US" sz="5400" b="1" dirty="0">
                <a:solidFill>
                  <a:schemeClr val="bg1"/>
                </a:solidFill>
                <a:latin typeface="+mn-lt"/>
              </a:rPr>
              <a:t> (Payroll)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FE133-DD13-3633-1724-510496E81B5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dirty="0"/>
              <a:t>Checking Account - </a:t>
            </a:r>
            <a:r>
              <a:rPr lang="en-US" sz="4400" b="1" dirty="0"/>
              <a:t>$27,792.10</a:t>
            </a:r>
          </a:p>
          <a:p>
            <a:r>
              <a:rPr lang="en-US" sz="4400" dirty="0"/>
              <a:t>Petty Cash - </a:t>
            </a:r>
            <a:r>
              <a:rPr lang="en-US" sz="4400" b="1" dirty="0"/>
              <a:t>$194.00</a:t>
            </a:r>
          </a:p>
          <a:p>
            <a:r>
              <a:rPr lang="en-US" sz="4400" dirty="0"/>
              <a:t>Reserve Account - </a:t>
            </a:r>
            <a:r>
              <a:rPr lang="en-US" sz="4400" b="1" dirty="0"/>
              <a:t>$92,576.94</a:t>
            </a:r>
          </a:p>
          <a:p>
            <a:r>
              <a:rPr lang="en-US" sz="4400" dirty="0"/>
              <a:t>12 Month CD - </a:t>
            </a:r>
            <a:r>
              <a:rPr lang="en-US" sz="4400" b="1" dirty="0"/>
              <a:t>$33,000</a:t>
            </a:r>
          </a:p>
          <a:p>
            <a:r>
              <a:rPr lang="en-US" sz="4400" dirty="0"/>
              <a:t>Donation Account - </a:t>
            </a:r>
            <a:r>
              <a:rPr lang="en-US" sz="4400" b="1" dirty="0"/>
              <a:t>$6,225.02</a:t>
            </a:r>
          </a:p>
          <a:p>
            <a:r>
              <a:rPr lang="en-US" sz="4400" dirty="0"/>
              <a:t>Total Cash on Hand - </a:t>
            </a:r>
            <a:r>
              <a:rPr lang="en-US" sz="4400" b="1" u="sng" dirty="0"/>
              <a:t>$159,788.06</a:t>
            </a:r>
          </a:p>
        </p:txBody>
      </p:sp>
    </p:spTree>
    <p:extLst>
      <p:ext uri="{BB962C8B-B14F-4D97-AF65-F5344CB8AC3E}">
        <p14:creationId xmlns:p14="http://schemas.microsoft.com/office/powerpoint/2010/main" val="347878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B9A5D-5913-25C8-8513-77C8CF298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FY2023 Financial Observations @ 3</a:t>
            </a:r>
            <a:r>
              <a:rPr lang="en-US" b="1" baseline="30000" dirty="0">
                <a:latin typeface="+mn-lt"/>
              </a:rPr>
              <a:t>rd </a:t>
            </a:r>
            <a:r>
              <a:rPr lang="en-US" b="1" dirty="0">
                <a:latin typeface="+mn-lt"/>
              </a:rPr>
              <a:t>Quarter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07F0F-8F87-9547-F719-4CC240DD2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Monthly Expenses are Averaging -  </a:t>
            </a:r>
            <a:r>
              <a:rPr lang="en-US" sz="3600" b="1" dirty="0"/>
              <a:t>$49,000</a:t>
            </a:r>
          </a:p>
          <a:p>
            <a:r>
              <a:rPr lang="en-US" sz="3600" dirty="0"/>
              <a:t>Month Revenues to include taxes are Averaging - </a:t>
            </a:r>
            <a:r>
              <a:rPr lang="en-US" sz="3600" b="1" dirty="0"/>
              <a:t>$45,000</a:t>
            </a:r>
          </a:p>
          <a:p>
            <a:r>
              <a:rPr lang="en-US" sz="3600" dirty="0"/>
              <a:t>Projected </a:t>
            </a:r>
            <a:r>
              <a:rPr lang="en-US" sz="3600" u="sng" dirty="0"/>
              <a:t>Revenue</a:t>
            </a:r>
            <a:r>
              <a:rPr lang="en-US" sz="3600" dirty="0"/>
              <a:t> at end of FY2023 - </a:t>
            </a:r>
            <a:r>
              <a:rPr lang="en-US" sz="3600" b="1" dirty="0"/>
              <a:t>$540,000 </a:t>
            </a:r>
            <a:r>
              <a:rPr lang="en-US" sz="2400" dirty="0"/>
              <a:t>(Based on current data: July’s numbers should boost closer to $550,00.)</a:t>
            </a:r>
          </a:p>
          <a:p>
            <a:r>
              <a:rPr lang="en-US" sz="3600" dirty="0"/>
              <a:t>Projected </a:t>
            </a:r>
            <a:r>
              <a:rPr lang="en-US" sz="3600" u="sng" dirty="0"/>
              <a:t>Expenses</a:t>
            </a:r>
            <a:r>
              <a:rPr lang="en-US" sz="3600" dirty="0"/>
              <a:t> at end of FY2023- </a:t>
            </a:r>
            <a:r>
              <a:rPr lang="en-US" sz="3600" b="1" dirty="0"/>
              <a:t>$590,000</a:t>
            </a:r>
            <a:r>
              <a:rPr lang="en-US" sz="3600" dirty="0"/>
              <a:t> </a:t>
            </a:r>
            <a:r>
              <a:rPr lang="en-US" sz="2400" dirty="0"/>
              <a:t>(To include capital expenses minus new dome @ $62,000.)</a:t>
            </a:r>
          </a:p>
          <a:p>
            <a:r>
              <a:rPr lang="en-US" sz="3600" dirty="0"/>
              <a:t>Projected Net Profit – (</a:t>
            </a:r>
            <a:r>
              <a:rPr lang="en-US" sz="3600" b="1" dirty="0">
                <a:solidFill>
                  <a:srgbClr val="FF0000"/>
                </a:solidFill>
              </a:rPr>
              <a:t>$40,000-$50,000</a:t>
            </a:r>
            <a:r>
              <a:rPr lang="en-US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122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C740-8A55-A311-674A-40B3A8F8F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Proposed Budget vs Trajectory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7683-D9FC-45FD-5DE9-281957669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  <a:tab pos="515112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Budgeted Revenue - $589,500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  <a:tab pos="5151120" algn="l"/>
              </a:tabLst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Trajectory Revenue - $540,000  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  <a:tab pos="5151120" algn="l"/>
              </a:tabLst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$49,500 Under Budget    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  <a:tab pos="515112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Budgeted Expenses - $556,000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  <a:tab pos="5151120" algn="l"/>
              </a:tabLst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Trajectory Expenses - $590,000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  <a:tab pos="5151120" algn="l"/>
              </a:tabLst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$34,000 Over Budget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  <a:tab pos="5151120" algn="l"/>
              </a:tabLst>
            </a:pP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Budgeted Addition to Reserve - $33,500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  <a:tab pos="5151120" algn="l"/>
              </a:tabLst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Trajected Addition to Reserve – (</a:t>
            </a:r>
            <a:r>
              <a:rPr lang="en-US" sz="32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$50,000</a:t>
            </a: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2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2E01-955F-2048-D5BB-9671E44F2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EA1581E-9BE9-DD88-B39E-08FCC29522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944965"/>
              </p:ext>
            </p:extLst>
          </p:nvPr>
        </p:nvGraphicFramePr>
        <p:xfrm>
          <a:off x="-209550" y="-133350"/>
          <a:ext cx="12401550" cy="699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782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8B08-B454-D9D7-2921-063008C7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EAAD54A-F1DA-CFFF-880B-B801564A7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953022"/>
              </p:ext>
            </p:extLst>
          </p:nvPr>
        </p:nvGraphicFramePr>
        <p:xfrm>
          <a:off x="1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227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DB09-8DB0-B6FC-8809-2E30AF8D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CA044CC-E33C-5D9C-DF07-AE67194CD2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87628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345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02F02-BDC0-8F68-F27D-A70B779FB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Takeaways &amp; Potential Future Budgeting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BBB27-EA24-F55A-61A7-E8458FFAB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SVCRD is on an unsustainable path</a:t>
            </a:r>
          </a:p>
          <a:p>
            <a:r>
              <a:rPr lang="en-US" dirty="0"/>
              <a:t>Capital Maintenance between 2024 and 2040 with 3% annual  inflation is expected to cost over $900,000.</a:t>
            </a:r>
          </a:p>
          <a:p>
            <a:pPr lvl="1"/>
            <a:r>
              <a:rPr lang="en-US" sz="2800" dirty="0"/>
              <a:t>$40,000 + 3% each year for annual inflation should be added annually into the reserve account to fund future capital maintenance needs.</a:t>
            </a:r>
          </a:p>
          <a:p>
            <a:r>
              <a:rPr lang="en-US" dirty="0"/>
              <a:t>Should the SVCRD continue on current path it will be insolvent in </a:t>
            </a:r>
            <a:r>
              <a:rPr lang="en-US" u="sng" dirty="0"/>
              <a:t>3 years</a:t>
            </a:r>
            <a:r>
              <a:rPr lang="en-US" dirty="0"/>
              <a:t>.</a:t>
            </a:r>
          </a:p>
          <a:p>
            <a:r>
              <a:rPr lang="en-US" dirty="0"/>
              <a:t>Should the SVCRD not receive its requested grant funding for the new Dome, ($62,000) it will be insolvent in </a:t>
            </a:r>
            <a:r>
              <a:rPr lang="en-US" u="sng" dirty="0"/>
              <a:t>less than 2 years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2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FB769-9E30-AAF5-E2B6-D03B84BFD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A3EBBAD-931C-9FDF-C8E8-6814E629A8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822" y="178932"/>
            <a:ext cx="9960356" cy="650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0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593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     The Southern Valley County Recreation District 3rd Quarter Financial Review</vt:lpstr>
      <vt:lpstr>Current Assets For July 7th (Payroll) </vt:lpstr>
      <vt:lpstr>FY2023 Financial Observations @ 3rd Quarter</vt:lpstr>
      <vt:lpstr>Proposed Budget vs Trajectory</vt:lpstr>
      <vt:lpstr>PowerPoint Presentation</vt:lpstr>
      <vt:lpstr>PowerPoint Presentation</vt:lpstr>
      <vt:lpstr>PowerPoint Presentation</vt:lpstr>
      <vt:lpstr>Takeaways &amp; Potential Future Budgeting Scenarios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Can be Done?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Southern Valley County Recreation District 3rd Quarter Financial Review</dc:title>
  <dc:creator>SVCRD Microsoft</dc:creator>
  <cp:lastModifiedBy>SVCRD Microsoft</cp:lastModifiedBy>
  <cp:revision>4</cp:revision>
  <dcterms:created xsi:type="dcterms:W3CDTF">2023-07-06T05:49:16Z</dcterms:created>
  <dcterms:modified xsi:type="dcterms:W3CDTF">2023-07-06T17:20:04Z</dcterms:modified>
</cp:coreProperties>
</file>